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7" r:id="rId4"/>
    <p:sldId id="280" r:id="rId5"/>
    <p:sldId id="257" r:id="rId6"/>
    <p:sldId id="259" r:id="rId7"/>
    <p:sldId id="268" r:id="rId8"/>
    <p:sldId id="269" r:id="rId9"/>
    <p:sldId id="270" r:id="rId10"/>
    <p:sldId id="281" r:id="rId11"/>
    <p:sldId id="271" r:id="rId12"/>
    <p:sldId id="260" r:id="rId13"/>
    <p:sldId id="272" r:id="rId14"/>
    <p:sldId id="273" r:id="rId15"/>
    <p:sldId id="274" r:id="rId16"/>
    <p:sldId id="275" r:id="rId17"/>
    <p:sldId id="276" r:id="rId18"/>
    <p:sldId id="277"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11/30/2021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53F4-F02F-4F51-94FE-933711EDCED6}"/>
              </a:ext>
            </a:extLst>
          </p:cNvPr>
          <p:cNvSpPr>
            <a:spLocks noGrp="1"/>
          </p:cNvSpPr>
          <p:nvPr>
            <p:ph type="ctrTitle"/>
          </p:nvPr>
        </p:nvSpPr>
        <p:spPr/>
        <p:txBody>
          <a:bodyPr/>
          <a:lstStyle/>
          <a:p>
            <a:br>
              <a:rPr lang="en-US" dirty="0"/>
            </a:br>
            <a:r>
              <a:rPr lang="en-US" dirty="0"/>
              <a:t>BÁO CÁO THỰC TẬP WEB</a:t>
            </a:r>
          </a:p>
        </p:txBody>
      </p:sp>
      <p:sp>
        <p:nvSpPr>
          <p:cNvPr id="3" name="Subtitle 2">
            <a:extLst>
              <a:ext uri="{FF2B5EF4-FFF2-40B4-BE49-F238E27FC236}">
                <a16:creationId xmlns:a16="http://schemas.microsoft.com/office/drawing/2014/main" id="{C114EDE6-58B0-4AEF-80FD-8176B93D9D4C}"/>
              </a:ext>
            </a:extLst>
          </p:cNvPr>
          <p:cNvSpPr>
            <a:spLocks noGrp="1"/>
          </p:cNvSpPr>
          <p:nvPr>
            <p:ph type="subTitle" idx="1"/>
          </p:nvPr>
        </p:nvSpPr>
        <p:spPr>
          <a:xfrm>
            <a:off x="2752944" y="3545453"/>
            <a:ext cx="6815669" cy="1932320"/>
          </a:xfrm>
        </p:spPr>
        <p:txBody>
          <a:bodyPr>
            <a:noAutofit/>
          </a:bodyPr>
          <a:lstStyle/>
          <a:p>
            <a:r>
              <a:rPr lang="en-US" sz="1600" dirty="0">
                <a:latin typeface="Times New Roman" panose="02020603050405020304" pitchFamily="18" charset="0"/>
                <a:cs typeface="Times New Roman" panose="02020603050405020304" pitchFamily="18" charset="0"/>
              </a:rPr>
              <a:t>NHÓM 7 – DHTI12A2HN</a:t>
            </a:r>
            <a:endParaRPr lang="vi-VN"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Hiếu</a:t>
            </a:r>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Trịnh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Thị</a:t>
            </a:r>
            <a:r>
              <a:rPr lang="en-US" sz="1600" dirty="0">
                <a:latin typeface="Times New Roman" panose="02020603050405020304" pitchFamily="18" charset="0"/>
                <a:cs typeface="Times New Roman" panose="02020603050405020304" pitchFamily="18" charset="0"/>
              </a:rPr>
              <a:t> Lan Anh</a:t>
            </a:r>
          </a:p>
          <a:p>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Nguyên</a:t>
            </a:r>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Đặng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Anh</a:t>
            </a:r>
          </a:p>
        </p:txBody>
      </p:sp>
    </p:spTree>
    <p:extLst>
      <p:ext uri="{BB962C8B-B14F-4D97-AF65-F5344CB8AC3E}">
        <p14:creationId xmlns:p14="http://schemas.microsoft.com/office/powerpoint/2010/main" val="2297678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8" name="Picture 17">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8">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1" name="Picture 20">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F8D1F50-6317-4C82-9F36-885366D34E5B}"/>
              </a:ext>
            </a:extLst>
          </p:cNvPr>
          <p:cNvSpPr>
            <a:spLocks noGrp="1"/>
          </p:cNvSpPr>
          <p:nvPr>
            <p:ph type="title"/>
          </p:nvPr>
        </p:nvSpPr>
        <p:spPr>
          <a:xfrm>
            <a:off x="1295402" y="982132"/>
            <a:ext cx="3660056" cy="1325373"/>
          </a:xfrm>
        </p:spPr>
        <p:txBody>
          <a:bodyPr anchor="b">
            <a:normAutofit/>
          </a:bodyPr>
          <a:lstStyle/>
          <a:p>
            <a:r>
              <a:rPr lang="vi-VN" sz="2000" b="0" i="0" dirty="0">
                <a:solidFill>
                  <a:srgbClr val="111111"/>
                </a:solidFill>
                <a:effectLst/>
                <a:latin typeface="Times New Roman" panose="02020603050405020304" pitchFamily="18" charset="0"/>
                <a:cs typeface="Times New Roman" panose="02020603050405020304" pitchFamily="18" charset="0"/>
              </a:rPr>
              <a:t>Mô hình MVC gồm 3 loại chính là thành phần bên trong không thể thiếu khi áp dụng mô hình này</a:t>
            </a:r>
            <a:r>
              <a:rPr lang="vi-VN" sz="2800" b="0" i="0" dirty="0">
                <a:solidFill>
                  <a:srgbClr val="111111"/>
                </a:solidFill>
                <a:effectLst/>
                <a:latin typeface="system-ui"/>
              </a:rPr>
              <a:t>:</a:t>
            </a:r>
            <a:endParaRPr lang="en-US" sz="2800" dirty="0">
              <a:solidFill>
                <a:srgbClr val="262626"/>
              </a:solidFill>
            </a:endParaRPr>
          </a:p>
        </p:txBody>
      </p:sp>
      <p:cxnSp>
        <p:nvCxnSpPr>
          <p:cNvPr id="23" name="Straight Connector 22">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Content Placeholder 11">
            <a:extLst>
              <a:ext uri="{FF2B5EF4-FFF2-40B4-BE49-F238E27FC236}">
                <a16:creationId xmlns:a16="http://schemas.microsoft.com/office/drawing/2014/main" id="{9AB5A0F7-E359-4CFC-9549-80DAB6BB038F}"/>
              </a:ext>
            </a:extLst>
          </p:cNvPr>
          <p:cNvSpPr>
            <a:spLocks noGrp="1"/>
          </p:cNvSpPr>
          <p:nvPr>
            <p:ph idx="1"/>
          </p:nvPr>
        </p:nvSpPr>
        <p:spPr>
          <a:xfrm>
            <a:off x="1295401" y="2493774"/>
            <a:ext cx="3660057" cy="3382094"/>
          </a:xfrm>
        </p:spPr>
        <p:txBody>
          <a:bodyPr>
            <a:normAutofit/>
          </a:bodyPr>
          <a:lstStyle/>
          <a:p>
            <a:pPr algn="l">
              <a:buFont typeface="Arial" panose="020B0604020202020204" pitchFamily="34" charset="0"/>
              <a:buChar char="•"/>
            </a:pPr>
            <a:r>
              <a:rPr lang="vi-VN" sz="1200" b="1" i="0" dirty="0">
                <a:solidFill>
                  <a:srgbClr val="111111"/>
                </a:solidFill>
                <a:effectLst/>
                <a:latin typeface="system-ui"/>
              </a:rPr>
              <a:t>Model:</a:t>
            </a:r>
            <a:r>
              <a:rPr lang="vi-VN" sz="1200" b="0" i="0" dirty="0">
                <a:solidFill>
                  <a:srgbClr val="111111"/>
                </a:solidFill>
                <a:effectLst/>
                <a:latin typeface="system-ui"/>
              </a:rPr>
              <a:t> Một model là dữ liệu được sử dụng bởi chương tình. Đây có thể là cơ sở dữ liệu, file hay một đối tượng đơn giản. Chẳng hạn như biểu tượng hay là một nhân vật trong game.</a:t>
            </a:r>
          </a:p>
          <a:p>
            <a:pPr algn="l">
              <a:buFont typeface="Arial" panose="020B0604020202020204" pitchFamily="34" charset="0"/>
              <a:buChar char="•"/>
            </a:pPr>
            <a:r>
              <a:rPr lang="vi-VN" sz="1200" b="1" i="0" dirty="0">
                <a:solidFill>
                  <a:srgbClr val="111111"/>
                </a:solidFill>
                <a:effectLst/>
                <a:latin typeface="system-ui"/>
              </a:rPr>
              <a:t>View:</a:t>
            </a:r>
            <a:r>
              <a:rPr lang="vi-VN" sz="1200" b="0" i="0" dirty="0">
                <a:solidFill>
                  <a:srgbClr val="111111"/>
                </a:solidFill>
                <a:effectLst/>
                <a:latin typeface="system-ui"/>
              </a:rPr>
              <a:t> View là phương tiện hiển thị các đối tượng trong một ứng dụng. Chẳng hạn như hiển thị một cửa sổ, nút hay văn bản trong một cửa sổ khác. Nó bao gồm bất cứ thứ gì mà người dùng có thể nhìn thấy được.</a:t>
            </a:r>
          </a:p>
          <a:p>
            <a:pPr algn="l">
              <a:buFont typeface="Arial" panose="020B0604020202020204" pitchFamily="34" charset="0"/>
              <a:buChar char="•"/>
            </a:pPr>
            <a:r>
              <a:rPr lang="vi-VN" sz="1200" b="1" i="0" dirty="0">
                <a:solidFill>
                  <a:srgbClr val="111111"/>
                </a:solidFill>
                <a:effectLst/>
                <a:latin typeface="system-ui"/>
              </a:rPr>
              <a:t>Controller: </a:t>
            </a:r>
            <a:r>
              <a:rPr lang="vi-VN" sz="1200" b="0" i="0" dirty="0">
                <a:solidFill>
                  <a:srgbClr val="111111"/>
                </a:solidFill>
                <a:effectLst/>
                <a:latin typeface="system-ui"/>
              </a:rPr>
              <a:t>Một controller bao gồm cả </a:t>
            </a:r>
            <a:r>
              <a:rPr lang="vi-VN" sz="1200" b="1" i="0" dirty="0">
                <a:solidFill>
                  <a:srgbClr val="111111"/>
                </a:solidFill>
                <a:effectLst/>
                <a:latin typeface="system-ui"/>
              </a:rPr>
              <a:t>Model</a:t>
            </a:r>
            <a:r>
              <a:rPr lang="vi-VN" sz="1200" b="0" i="0" dirty="0">
                <a:solidFill>
                  <a:srgbClr val="111111"/>
                </a:solidFill>
                <a:effectLst/>
                <a:latin typeface="system-ui"/>
              </a:rPr>
              <a:t> lẫn </a:t>
            </a:r>
            <a:r>
              <a:rPr lang="vi-VN" sz="1200" b="1" i="0" dirty="0">
                <a:solidFill>
                  <a:srgbClr val="111111"/>
                </a:solidFill>
                <a:effectLst/>
                <a:latin typeface="system-ui"/>
              </a:rPr>
              <a:t>View</a:t>
            </a:r>
            <a:r>
              <a:rPr lang="vi-VN" sz="1200" b="0" i="0" dirty="0">
                <a:solidFill>
                  <a:srgbClr val="111111"/>
                </a:solidFill>
                <a:effectLst/>
                <a:latin typeface="system-ui"/>
              </a:rPr>
              <a:t>. Nó nhận input và thực hiện các update tương ứng.</a:t>
            </a:r>
          </a:p>
          <a:p>
            <a:pPr algn="ctr"/>
            <a:endParaRPr lang="en-US" sz="1600" dirty="0">
              <a:solidFill>
                <a:srgbClr val="262626"/>
              </a:solidFill>
            </a:endParaRPr>
          </a:p>
        </p:txBody>
      </p:sp>
      <p:pic>
        <p:nvPicPr>
          <p:cNvPr id="8" name="Content Placeholder 7" descr="Diagram&#10;&#10;Description automatically generated">
            <a:extLst>
              <a:ext uri="{FF2B5EF4-FFF2-40B4-BE49-F238E27FC236}">
                <a16:creationId xmlns:a16="http://schemas.microsoft.com/office/drawing/2014/main" id="{C394412D-AFA5-43F2-A5A9-381F17A719E3}"/>
              </a:ext>
            </a:extLst>
          </p:cNvPr>
          <p:cNvPicPr>
            <a:picLocks noChangeAspect="1"/>
          </p:cNvPicPr>
          <p:nvPr/>
        </p:nvPicPr>
        <p:blipFill>
          <a:blip r:embed="rId5"/>
          <a:stretch>
            <a:fillRect/>
          </a:stretch>
        </p:blipFill>
        <p:spPr bwMode="auto">
          <a:xfrm>
            <a:off x="5418668" y="1302744"/>
            <a:ext cx="5469466" cy="4252508"/>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86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1B2EB1F-E0FB-4BAA-90BE-D13B844A0676}"/>
              </a:ext>
            </a:extLst>
          </p:cNvPr>
          <p:cNvSpPr>
            <a:spLocks noGrp="1"/>
          </p:cNvSpPr>
          <p:nvPr>
            <p:ph type="title"/>
          </p:nvPr>
        </p:nvSpPr>
        <p:spPr>
          <a:xfrm>
            <a:off x="1295402" y="982132"/>
            <a:ext cx="3660056" cy="1325373"/>
          </a:xfrm>
        </p:spPr>
        <p:txBody>
          <a:bodyPr anchor="b">
            <a:normAutofit/>
          </a:bodyPr>
          <a:lstStyle/>
          <a:p>
            <a:r>
              <a:rPr lang="vi-VN" sz="2400"/>
              <a:t>II : Nội dung trang web </a:t>
            </a:r>
            <a:endParaRPr lang="en-US" sz="2400"/>
          </a:p>
        </p:txBody>
      </p:sp>
      <p:cxnSp>
        <p:nvCxnSpPr>
          <p:cNvPr id="18" name="Straight Connector 17">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7C234A8A-0DD5-4718-896A-F9D099A2FE7F}"/>
              </a:ext>
            </a:extLst>
          </p:cNvPr>
          <p:cNvSpPr>
            <a:spLocks noGrp="1"/>
          </p:cNvSpPr>
          <p:nvPr>
            <p:ph idx="1"/>
          </p:nvPr>
        </p:nvSpPr>
        <p:spPr>
          <a:xfrm>
            <a:off x="1295401" y="2493774"/>
            <a:ext cx="3660057" cy="3382094"/>
          </a:xfrm>
        </p:spPr>
        <p:txBody>
          <a:bodyPr>
            <a:normAutofit/>
          </a:bodyPr>
          <a:lstStyle/>
          <a:p>
            <a:pPr algn="ctr"/>
            <a:r>
              <a:rPr lang="vi-VN" sz="1600" b="1" dirty="0"/>
              <a:t>Giao diện người dùng : </a:t>
            </a:r>
          </a:p>
          <a:p>
            <a:pPr marL="0" indent="0" algn="ctr">
              <a:buNone/>
            </a:pPr>
            <a:r>
              <a:rPr lang="vi-VN" sz="1600" b="1" dirty="0"/>
              <a:t>+ Sử dụng trang index.php để thiết kế </a:t>
            </a:r>
          </a:p>
          <a:p>
            <a:pPr marL="0" indent="0" algn="ctr">
              <a:buNone/>
            </a:pPr>
            <a:r>
              <a:rPr lang="vi-VN" sz="1600" b="1" dirty="0"/>
              <a:t>+  Hiện thị menu , danh sách sản phẩm , giỏ hảng , phân trang, thông tin liên lạc ,...</a:t>
            </a:r>
          </a:p>
          <a:p>
            <a:pPr marL="0" indent="0" algn="ctr">
              <a:buNone/>
            </a:pPr>
            <a:endParaRPr lang="vi-VN" sz="1600" b="1" dirty="0"/>
          </a:p>
          <a:p>
            <a:pPr marL="0" indent="0" algn="ctr">
              <a:buNone/>
            </a:pPr>
            <a:endParaRPr lang="vi-VN" sz="1600" b="1" dirty="0"/>
          </a:p>
          <a:p>
            <a:pPr algn="ctr"/>
            <a:endParaRPr lang="vi-VN" sz="1600" b="1" dirty="0"/>
          </a:p>
          <a:p>
            <a:pPr algn="ctr"/>
            <a:endParaRPr lang="vi-VN" sz="1600" b="1" dirty="0"/>
          </a:p>
          <a:p>
            <a:pPr algn="ctr"/>
            <a:endParaRPr lang="en-US" sz="1600" dirty="0"/>
          </a:p>
        </p:txBody>
      </p:sp>
      <p:pic>
        <p:nvPicPr>
          <p:cNvPr id="5" name="Picture 4">
            <a:extLst>
              <a:ext uri="{FF2B5EF4-FFF2-40B4-BE49-F238E27FC236}">
                <a16:creationId xmlns:a16="http://schemas.microsoft.com/office/drawing/2014/main" id="{3D60F9E3-C909-47A6-881E-4217F5C03B69}"/>
              </a:ext>
            </a:extLst>
          </p:cNvPr>
          <p:cNvPicPr>
            <a:picLocks noChangeAspect="1"/>
          </p:cNvPicPr>
          <p:nvPr/>
        </p:nvPicPr>
        <p:blipFill rotWithShape="1">
          <a:blip r:embed="rId5"/>
          <a:srcRect l="16494" r="20639"/>
          <a:stretch/>
        </p:blipFill>
        <p:spPr>
          <a:xfrm>
            <a:off x="5251022" y="2113918"/>
            <a:ext cx="5749488" cy="3632637"/>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925951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B3CC8F6-DE20-4EE8-B83F-F34A9516967C}"/>
              </a:ext>
            </a:extLst>
          </p:cNvPr>
          <p:cNvPicPr>
            <a:picLocks noGrp="1" noChangeAspect="1"/>
          </p:cNvPicPr>
          <p:nvPr>
            <p:ph type="pic" idx="1"/>
          </p:nvPr>
        </p:nvPicPr>
        <p:blipFill rotWithShape="1">
          <a:blip r:embed="rId2"/>
          <a:srcRect t="20664" b="20664"/>
          <a:stretch/>
        </p:blipFill>
        <p:spPr>
          <a:xfrm>
            <a:off x="1009291" y="1371600"/>
            <a:ext cx="10248181" cy="4321834"/>
          </a:xfrm>
        </p:spPr>
      </p:pic>
    </p:spTree>
    <p:extLst>
      <p:ext uri="{BB962C8B-B14F-4D97-AF65-F5344CB8AC3E}">
        <p14:creationId xmlns:p14="http://schemas.microsoft.com/office/powerpoint/2010/main" val="19187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5F3C49-F67D-406F-881D-DA3A16552EF0}"/>
              </a:ext>
            </a:extLst>
          </p:cNvPr>
          <p:cNvSpPr>
            <a:spLocks noGrp="1"/>
          </p:cNvSpPr>
          <p:nvPr>
            <p:ph type="title"/>
          </p:nvPr>
        </p:nvSpPr>
        <p:spPr/>
        <p:txBody>
          <a:bodyPr>
            <a:normAutofit/>
          </a:bodyPr>
          <a:lstStyle/>
          <a:p>
            <a:r>
              <a:rPr lang="vi-VN" sz="2800" b="1" i="1" dirty="0">
                <a:latin typeface="Times New Roman" panose="02020603050405020304" pitchFamily="18" charset="0"/>
                <a:cs typeface="Times New Roman" panose="02020603050405020304" pitchFamily="18" charset="0"/>
              </a:rPr>
              <a:t>Chức năng giỏ hàng , phân trang </a:t>
            </a:r>
            <a:endParaRPr lang="en-US" sz="2800" b="1" i="1"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D5DB9A77-C6D5-4D14-9CE1-D55210817CD7}"/>
              </a:ext>
            </a:extLst>
          </p:cNvPr>
          <p:cNvSpPr>
            <a:spLocks noGrp="1"/>
          </p:cNvSpPr>
          <p:nvPr>
            <p:ph type="body" idx="1"/>
          </p:nvPr>
        </p:nvSpPr>
        <p:spPr/>
        <p:txBody>
          <a:bodyPr/>
          <a:lstStyle/>
          <a:p>
            <a:r>
              <a:rPr lang="vi-VN" sz="1400" dirty="0"/>
              <a:t>Thực hiện việc phân trang với các sản phẩm </a:t>
            </a:r>
            <a:endParaRPr lang="en-US" sz="1400" dirty="0"/>
          </a:p>
        </p:txBody>
      </p:sp>
      <p:pic>
        <p:nvPicPr>
          <p:cNvPr id="11" name="Content Placeholder 10">
            <a:extLst>
              <a:ext uri="{FF2B5EF4-FFF2-40B4-BE49-F238E27FC236}">
                <a16:creationId xmlns:a16="http://schemas.microsoft.com/office/drawing/2014/main" id="{6AFD52FC-D1E2-4D17-A0B6-6A05D57E92E7}"/>
              </a:ext>
            </a:extLst>
          </p:cNvPr>
          <p:cNvPicPr>
            <a:picLocks noGrp="1" noChangeAspect="1"/>
          </p:cNvPicPr>
          <p:nvPr>
            <p:ph sz="half" idx="2"/>
          </p:nvPr>
        </p:nvPicPr>
        <p:blipFill>
          <a:blip r:embed="rId2"/>
          <a:stretch>
            <a:fillRect/>
          </a:stretch>
        </p:blipFill>
        <p:spPr>
          <a:xfrm>
            <a:off x="1314803" y="3243263"/>
            <a:ext cx="4679244" cy="2632075"/>
          </a:xfrm>
        </p:spPr>
      </p:pic>
      <p:sp>
        <p:nvSpPr>
          <p:cNvPr id="8" name="Text Placeholder 7">
            <a:extLst>
              <a:ext uri="{FF2B5EF4-FFF2-40B4-BE49-F238E27FC236}">
                <a16:creationId xmlns:a16="http://schemas.microsoft.com/office/drawing/2014/main" id="{98B24DAA-AD46-4EF0-BF4E-01468154DA20}"/>
              </a:ext>
            </a:extLst>
          </p:cNvPr>
          <p:cNvSpPr>
            <a:spLocks noGrp="1"/>
          </p:cNvSpPr>
          <p:nvPr>
            <p:ph type="body" sz="quarter" idx="3"/>
          </p:nvPr>
        </p:nvSpPr>
        <p:spPr/>
        <p:txBody>
          <a:bodyPr/>
          <a:lstStyle/>
          <a:p>
            <a:r>
              <a:rPr lang="vi-VN" sz="1400" dirty="0"/>
              <a:t>Thực hiện thiết kế giỏ hàng</a:t>
            </a:r>
            <a:endParaRPr lang="en-US" sz="1400" dirty="0"/>
          </a:p>
        </p:txBody>
      </p:sp>
      <p:pic>
        <p:nvPicPr>
          <p:cNvPr id="13" name="Content Placeholder 12">
            <a:extLst>
              <a:ext uri="{FF2B5EF4-FFF2-40B4-BE49-F238E27FC236}">
                <a16:creationId xmlns:a16="http://schemas.microsoft.com/office/drawing/2014/main" id="{360C70E4-70E1-4D22-9627-DFEAB01A8598}"/>
              </a:ext>
            </a:extLst>
          </p:cNvPr>
          <p:cNvPicPr>
            <a:picLocks noGrp="1" noChangeAspect="1"/>
          </p:cNvPicPr>
          <p:nvPr>
            <p:ph sz="quarter" idx="4"/>
          </p:nvPr>
        </p:nvPicPr>
        <p:blipFill>
          <a:blip r:embed="rId3"/>
          <a:stretch>
            <a:fillRect/>
          </a:stretch>
        </p:blipFill>
        <p:spPr>
          <a:xfrm>
            <a:off x="6199541" y="3243263"/>
            <a:ext cx="4679244" cy="2632075"/>
          </a:xfrm>
        </p:spPr>
      </p:pic>
    </p:spTree>
    <p:extLst>
      <p:ext uri="{BB962C8B-B14F-4D97-AF65-F5344CB8AC3E}">
        <p14:creationId xmlns:p14="http://schemas.microsoft.com/office/powerpoint/2010/main" val="98393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2A39-DF23-4D98-9C89-89B6777F2BF1}"/>
              </a:ext>
            </a:extLst>
          </p:cNvPr>
          <p:cNvSpPr>
            <a:spLocks noGrp="1"/>
          </p:cNvSpPr>
          <p:nvPr>
            <p:ph type="title"/>
          </p:nvPr>
        </p:nvSpPr>
        <p:spPr/>
        <p:txBody>
          <a:bodyPr>
            <a:normAutofit/>
          </a:bodyPr>
          <a:lstStyle/>
          <a:p>
            <a:r>
              <a:rPr lang="vi-VN" sz="2800" b="1" i="1" dirty="0">
                <a:latin typeface="Times New Roman" panose="02020603050405020304" pitchFamily="18" charset="0"/>
                <a:cs typeface="Times New Roman" panose="02020603050405020304" pitchFamily="18" charset="0"/>
              </a:rPr>
              <a:t>Các chức năng thanh toán </a:t>
            </a:r>
            <a:endParaRPr lang="en-US" sz="2800" b="1" i="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388E9A-2F7E-49D9-ACE4-887FABB8C232}"/>
              </a:ext>
            </a:extLst>
          </p:cNvPr>
          <p:cNvSpPr>
            <a:spLocks noGrp="1"/>
          </p:cNvSpPr>
          <p:nvPr>
            <p:ph type="body" idx="1"/>
          </p:nvPr>
        </p:nvSpPr>
        <p:spPr/>
        <p:txBody>
          <a:bodyPr/>
          <a:lstStyle/>
          <a:p>
            <a:r>
              <a:rPr lang="vi-VN" dirty="0"/>
              <a:t>Thiết kế giao diện thanh toán</a:t>
            </a:r>
            <a:endParaRPr lang="en-US" dirty="0"/>
          </a:p>
        </p:txBody>
      </p:sp>
      <p:pic>
        <p:nvPicPr>
          <p:cNvPr id="10" name="Content Placeholder 9">
            <a:extLst>
              <a:ext uri="{FF2B5EF4-FFF2-40B4-BE49-F238E27FC236}">
                <a16:creationId xmlns:a16="http://schemas.microsoft.com/office/drawing/2014/main" id="{49C31BF8-5010-4C8E-86CC-8FA8F0880BE7}"/>
              </a:ext>
            </a:extLst>
          </p:cNvPr>
          <p:cNvPicPr>
            <a:picLocks noGrp="1" noChangeAspect="1"/>
          </p:cNvPicPr>
          <p:nvPr>
            <p:ph sz="half" idx="2"/>
          </p:nvPr>
        </p:nvPicPr>
        <p:blipFill>
          <a:blip r:embed="rId2"/>
          <a:stretch>
            <a:fillRect/>
          </a:stretch>
        </p:blipFill>
        <p:spPr>
          <a:xfrm>
            <a:off x="1314803" y="3243263"/>
            <a:ext cx="4679244" cy="2632075"/>
          </a:xfrm>
        </p:spPr>
      </p:pic>
      <p:sp>
        <p:nvSpPr>
          <p:cNvPr id="5" name="Text Placeholder 4">
            <a:extLst>
              <a:ext uri="{FF2B5EF4-FFF2-40B4-BE49-F238E27FC236}">
                <a16:creationId xmlns:a16="http://schemas.microsoft.com/office/drawing/2014/main" id="{2BF217A8-39E8-43B4-9AD0-5E66EDBD1509}"/>
              </a:ext>
            </a:extLst>
          </p:cNvPr>
          <p:cNvSpPr>
            <a:spLocks noGrp="1"/>
          </p:cNvSpPr>
          <p:nvPr>
            <p:ph type="body" sz="quarter" idx="3"/>
          </p:nvPr>
        </p:nvSpPr>
        <p:spPr/>
        <p:txBody>
          <a:bodyPr/>
          <a:lstStyle/>
          <a:p>
            <a:r>
              <a:rPr lang="vi-VN" dirty="0"/>
              <a:t>Thực hiện in hóa đơn </a:t>
            </a:r>
            <a:endParaRPr lang="en-US" dirty="0"/>
          </a:p>
        </p:txBody>
      </p:sp>
      <p:pic>
        <p:nvPicPr>
          <p:cNvPr id="12" name="Content Placeholder 11">
            <a:extLst>
              <a:ext uri="{FF2B5EF4-FFF2-40B4-BE49-F238E27FC236}">
                <a16:creationId xmlns:a16="http://schemas.microsoft.com/office/drawing/2014/main" id="{8F838C92-809A-47F8-87AA-964800F99165}"/>
              </a:ext>
            </a:extLst>
          </p:cNvPr>
          <p:cNvPicPr>
            <a:picLocks noGrp="1" noChangeAspect="1"/>
          </p:cNvPicPr>
          <p:nvPr>
            <p:ph sz="quarter" idx="4"/>
          </p:nvPr>
        </p:nvPicPr>
        <p:blipFill>
          <a:blip r:embed="rId3"/>
          <a:stretch>
            <a:fillRect/>
          </a:stretch>
        </p:blipFill>
        <p:spPr>
          <a:xfrm>
            <a:off x="6199541" y="3243263"/>
            <a:ext cx="4679244" cy="2632075"/>
          </a:xfrm>
        </p:spPr>
      </p:pic>
    </p:spTree>
    <p:extLst>
      <p:ext uri="{BB962C8B-B14F-4D97-AF65-F5344CB8AC3E}">
        <p14:creationId xmlns:p14="http://schemas.microsoft.com/office/powerpoint/2010/main" val="291703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20CC-5441-4B79-BCF7-C694DE61AB77}"/>
              </a:ext>
            </a:extLst>
          </p:cNvPr>
          <p:cNvSpPr>
            <a:spLocks noGrp="1"/>
          </p:cNvSpPr>
          <p:nvPr>
            <p:ph type="title"/>
          </p:nvPr>
        </p:nvSpPr>
        <p:spPr/>
        <p:txBody>
          <a:bodyPr/>
          <a:lstStyle/>
          <a:p>
            <a:r>
              <a:rPr lang="vi-VN" dirty="0"/>
              <a:t>II : Nội dung trang web </a:t>
            </a:r>
            <a:endParaRPr lang="en-US" dirty="0"/>
          </a:p>
        </p:txBody>
      </p:sp>
      <p:sp>
        <p:nvSpPr>
          <p:cNvPr id="3" name="Text Placeholder 2">
            <a:extLst>
              <a:ext uri="{FF2B5EF4-FFF2-40B4-BE49-F238E27FC236}">
                <a16:creationId xmlns:a16="http://schemas.microsoft.com/office/drawing/2014/main" id="{D10F5570-2AA8-429E-BA94-246EF445BDF8}"/>
              </a:ext>
            </a:extLst>
          </p:cNvPr>
          <p:cNvSpPr>
            <a:spLocks noGrp="1"/>
          </p:cNvSpPr>
          <p:nvPr>
            <p:ph type="body" idx="1"/>
          </p:nvPr>
        </p:nvSpPr>
        <p:spPr/>
        <p:txBody>
          <a:bodyPr/>
          <a:lstStyle/>
          <a:p>
            <a:r>
              <a:rPr lang="vi-VN" sz="3600" b="1" dirty="0"/>
              <a:t>2.ADMIN</a:t>
            </a:r>
            <a:endParaRPr lang="en-US" sz="3600" b="1" dirty="0"/>
          </a:p>
        </p:txBody>
      </p:sp>
      <p:sp>
        <p:nvSpPr>
          <p:cNvPr id="4" name="Content Placeholder 3">
            <a:extLst>
              <a:ext uri="{FF2B5EF4-FFF2-40B4-BE49-F238E27FC236}">
                <a16:creationId xmlns:a16="http://schemas.microsoft.com/office/drawing/2014/main" id="{085FFB2A-E999-40AD-8077-0C30C77DC93B}"/>
              </a:ext>
            </a:extLst>
          </p:cNvPr>
          <p:cNvSpPr>
            <a:spLocks noGrp="1"/>
          </p:cNvSpPr>
          <p:nvPr>
            <p:ph sz="half" idx="2"/>
          </p:nvPr>
        </p:nvSpPr>
        <p:spPr>
          <a:xfrm>
            <a:off x="1295400" y="3243262"/>
            <a:ext cx="9177068" cy="2632605"/>
          </a:xfrm>
        </p:spPr>
        <p:txBody>
          <a:bodyPr/>
          <a:lstStyle/>
          <a:p>
            <a:pPr marL="0" indent="0">
              <a:buNone/>
            </a:pPr>
            <a:r>
              <a:rPr lang="vi-VN" dirty="0"/>
              <a:t>-Thiết kế các giao diện đăng nhập .</a:t>
            </a:r>
          </a:p>
          <a:p>
            <a:pPr marL="0" indent="0">
              <a:buNone/>
            </a:pPr>
            <a:r>
              <a:rPr lang="vi-VN" dirty="0"/>
              <a:t>-Giao diên thêm sửa xóa , tìm kiếm  sản phẩm.</a:t>
            </a:r>
          </a:p>
          <a:p>
            <a:pPr marL="0" indent="0">
              <a:buNone/>
            </a:pPr>
            <a:r>
              <a:rPr lang="vi-VN" dirty="0"/>
              <a:t>- Kết nối với database.</a:t>
            </a:r>
          </a:p>
          <a:p>
            <a:pPr marL="0" indent="0">
              <a:buNone/>
            </a:pPr>
            <a:r>
              <a:rPr lang="vi-VN" dirty="0"/>
              <a:t>-Sử dụng php để thực hiện code</a:t>
            </a:r>
          </a:p>
          <a:p>
            <a:endParaRPr lang="en-US" dirty="0"/>
          </a:p>
        </p:txBody>
      </p:sp>
    </p:spTree>
    <p:extLst>
      <p:ext uri="{BB962C8B-B14F-4D97-AF65-F5344CB8AC3E}">
        <p14:creationId xmlns:p14="http://schemas.microsoft.com/office/powerpoint/2010/main" val="315929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39B5-65BA-427C-BC61-6604857449B2}"/>
              </a:ext>
            </a:extLst>
          </p:cNvPr>
          <p:cNvSpPr>
            <a:spLocks noGrp="1"/>
          </p:cNvSpPr>
          <p:nvPr>
            <p:ph type="title"/>
          </p:nvPr>
        </p:nvSpPr>
        <p:spPr/>
        <p:txBody>
          <a:bodyPr/>
          <a:lstStyle/>
          <a:p>
            <a:r>
              <a:rPr lang="vi-VN" dirty="0"/>
              <a:t>II : Nội dung trang web </a:t>
            </a:r>
            <a:endParaRPr lang="en-US" dirty="0"/>
          </a:p>
        </p:txBody>
      </p:sp>
      <p:sp>
        <p:nvSpPr>
          <p:cNvPr id="3" name="Text Placeholder 2">
            <a:extLst>
              <a:ext uri="{FF2B5EF4-FFF2-40B4-BE49-F238E27FC236}">
                <a16:creationId xmlns:a16="http://schemas.microsoft.com/office/drawing/2014/main" id="{B138B214-69AE-467E-8908-99D69F678EEE}"/>
              </a:ext>
            </a:extLst>
          </p:cNvPr>
          <p:cNvSpPr>
            <a:spLocks noGrp="1"/>
          </p:cNvSpPr>
          <p:nvPr>
            <p:ph type="body" idx="1"/>
          </p:nvPr>
        </p:nvSpPr>
        <p:spPr>
          <a:xfrm>
            <a:off x="1295402" y="4116397"/>
            <a:ext cx="3466381" cy="576262"/>
          </a:xfrm>
        </p:spPr>
        <p:txBody>
          <a:bodyPr/>
          <a:lstStyle/>
          <a:p>
            <a:r>
              <a:rPr lang="vi-VN" dirty="0"/>
              <a:t>Giao diện của admin</a:t>
            </a:r>
          </a:p>
          <a:p>
            <a:r>
              <a:rPr lang="vi-VN" dirty="0"/>
              <a:t>: Gồm các chức năng như menu , sản phẩm , thành viên </a:t>
            </a:r>
            <a:endParaRPr lang="en-US" dirty="0"/>
          </a:p>
        </p:txBody>
      </p:sp>
      <p:pic>
        <p:nvPicPr>
          <p:cNvPr id="8" name="Content Placeholder 7">
            <a:extLst>
              <a:ext uri="{FF2B5EF4-FFF2-40B4-BE49-F238E27FC236}">
                <a16:creationId xmlns:a16="http://schemas.microsoft.com/office/drawing/2014/main" id="{C5533F85-D739-4652-9B7D-13AED9611F31}"/>
              </a:ext>
            </a:extLst>
          </p:cNvPr>
          <p:cNvPicPr>
            <a:picLocks noGrp="1" noChangeAspect="1"/>
          </p:cNvPicPr>
          <p:nvPr>
            <p:ph sz="half" idx="2"/>
          </p:nvPr>
        </p:nvPicPr>
        <p:blipFill>
          <a:blip r:embed="rId2"/>
          <a:stretch>
            <a:fillRect/>
          </a:stretch>
        </p:blipFill>
        <p:spPr>
          <a:xfrm>
            <a:off x="4679104" y="2658533"/>
            <a:ext cx="6217493" cy="3155671"/>
          </a:xfrm>
        </p:spPr>
      </p:pic>
    </p:spTree>
    <p:extLst>
      <p:ext uri="{BB962C8B-B14F-4D97-AF65-F5344CB8AC3E}">
        <p14:creationId xmlns:p14="http://schemas.microsoft.com/office/powerpoint/2010/main" val="4007135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DB9A-5A87-4879-9E9E-293603E80AB7}"/>
              </a:ext>
            </a:extLst>
          </p:cNvPr>
          <p:cNvSpPr>
            <a:spLocks noGrp="1"/>
          </p:cNvSpPr>
          <p:nvPr>
            <p:ph type="title"/>
          </p:nvPr>
        </p:nvSpPr>
        <p:spPr/>
        <p:txBody>
          <a:bodyPr>
            <a:normAutofit/>
          </a:bodyPr>
          <a:lstStyle/>
          <a:p>
            <a:r>
              <a:rPr lang="vi-VN" sz="3200" i="1" dirty="0">
                <a:latin typeface="Times New Roman" panose="02020603050405020304" pitchFamily="18" charset="0"/>
                <a:cs typeface="Times New Roman" panose="02020603050405020304" pitchFamily="18" charset="0"/>
              </a:rPr>
              <a:t>Thực hiện các chức năng thêm, sửa, xóa , tìm kiếm </a:t>
            </a:r>
            <a:endParaRPr lang="en-US" sz="3200" i="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87E48A5-5A0E-45F4-8A54-44B3C2FB6749}"/>
              </a:ext>
            </a:extLst>
          </p:cNvPr>
          <p:cNvSpPr>
            <a:spLocks noGrp="1"/>
          </p:cNvSpPr>
          <p:nvPr>
            <p:ph type="body" idx="1"/>
          </p:nvPr>
        </p:nvSpPr>
        <p:spPr/>
        <p:txBody>
          <a:bodyPr/>
          <a:lstStyle/>
          <a:p>
            <a:r>
              <a:rPr lang="vi-VN" dirty="0"/>
              <a:t>Giao diện quản lý sản phẩm</a:t>
            </a:r>
            <a:endParaRPr lang="en-US" dirty="0"/>
          </a:p>
        </p:txBody>
      </p:sp>
      <p:pic>
        <p:nvPicPr>
          <p:cNvPr id="8" name="Content Placeholder 7">
            <a:extLst>
              <a:ext uri="{FF2B5EF4-FFF2-40B4-BE49-F238E27FC236}">
                <a16:creationId xmlns:a16="http://schemas.microsoft.com/office/drawing/2014/main" id="{D4656605-AC48-472D-B7E8-000210745FED}"/>
              </a:ext>
            </a:extLst>
          </p:cNvPr>
          <p:cNvPicPr>
            <a:picLocks noGrp="1" noChangeAspect="1"/>
          </p:cNvPicPr>
          <p:nvPr>
            <p:ph sz="half" idx="2"/>
          </p:nvPr>
        </p:nvPicPr>
        <p:blipFill>
          <a:blip r:embed="rId2"/>
          <a:stretch>
            <a:fillRect/>
          </a:stretch>
        </p:blipFill>
        <p:spPr>
          <a:xfrm>
            <a:off x="1314803" y="3243263"/>
            <a:ext cx="4679244" cy="2632075"/>
          </a:xfrm>
        </p:spPr>
      </p:pic>
      <p:sp>
        <p:nvSpPr>
          <p:cNvPr id="5" name="Text Placeholder 4">
            <a:extLst>
              <a:ext uri="{FF2B5EF4-FFF2-40B4-BE49-F238E27FC236}">
                <a16:creationId xmlns:a16="http://schemas.microsoft.com/office/drawing/2014/main" id="{662B9D18-2465-461F-A425-D4259B2206BD}"/>
              </a:ext>
            </a:extLst>
          </p:cNvPr>
          <p:cNvSpPr>
            <a:spLocks noGrp="1"/>
          </p:cNvSpPr>
          <p:nvPr>
            <p:ph type="body" sz="quarter" idx="3"/>
          </p:nvPr>
        </p:nvSpPr>
        <p:spPr/>
        <p:txBody>
          <a:bodyPr/>
          <a:lstStyle/>
          <a:p>
            <a:r>
              <a:rPr lang="vi-VN" dirty="0"/>
              <a:t>Giao diện khi thêm sản phẩm</a:t>
            </a:r>
            <a:endParaRPr lang="en-US" dirty="0"/>
          </a:p>
        </p:txBody>
      </p:sp>
      <p:pic>
        <p:nvPicPr>
          <p:cNvPr id="10" name="Content Placeholder 9">
            <a:extLst>
              <a:ext uri="{FF2B5EF4-FFF2-40B4-BE49-F238E27FC236}">
                <a16:creationId xmlns:a16="http://schemas.microsoft.com/office/drawing/2014/main" id="{4C55408F-C6C8-4070-A6E8-2ED99B288BDF}"/>
              </a:ext>
            </a:extLst>
          </p:cNvPr>
          <p:cNvPicPr>
            <a:picLocks noGrp="1" noChangeAspect="1"/>
          </p:cNvPicPr>
          <p:nvPr>
            <p:ph sz="quarter" idx="4"/>
          </p:nvPr>
        </p:nvPicPr>
        <p:blipFill>
          <a:blip r:embed="rId3"/>
          <a:stretch>
            <a:fillRect/>
          </a:stretch>
        </p:blipFill>
        <p:spPr>
          <a:xfrm>
            <a:off x="6199541" y="3243263"/>
            <a:ext cx="4679244" cy="2632075"/>
          </a:xfrm>
        </p:spPr>
      </p:pic>
    </p:spTree>
    <p:extLst>
      <p:ext uri="{BB962C8B-B14F-4D97-AF65-F5344CB8AC3E}">
        <p14:creationId xmlns:p14="http://schemas.microsoft.com/office/powerpoint/2010/main" val="370968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A8B3-CECB-4643-8A95-65EBFE4A23FF}"/>
              </a:ext>
            </a:extLst>
          </p:cNvPr>
          <p:cNvSpPr>
            <a:spLocks noGrp="1"/>
          </p:cNvSpPr>
          <p:nvPr>
            <p:ph type="title"/>
          </p:nvPr>
        </p:nvSpPr>
        <p:spPr/>
        <p:txBody>
          <a:bodyPr>
            <a:normAutofit/>
          </a:bodyPr>
          <a:lstStyle/>
          <a:p>
            <a:r>
              <a:rPr lang="vi-VN" sz="3200" i="1" dirty="0">
                <a:latin typeface="Times New Roman" panose="02020603050405020304" pitchFamily="18" charset="0"/>
                <a:cs typeface="Times New Roman" panose="02020603050405020304" pitchFamily="18" charset="0"/>
              </a:rPr>
              <a:t>Thực hiện các chức năng thêm, sửa, xóa , tìm kiếm </a:t>
            </a:r>
            <a:endParaRPr lang="en-US" sz="3200" dirty="0"/>
          </a:p>
        </p:txBody>
      </p:sp>
      <p:sp>
        <p:nvSpPr>
          <p:cNvPr id="3" name="Text Placeholder 2">
            <a:extLst>
              <a:ext uri="{FF2B5EF4-FFF2-40B4-BE49-F238E27FC236}">
                <a16:creationId xmlns:a16="http://schemas.microsoft.com/office/drawing/2014/main" id="{98FE956A-8399-4126-A51A-8BC65988B47D}"/>
              </a:ext>
            </a:extLst>
          </p:cNvPr>
          <p:cNvSpPr>
            <a:spLocks noGrp="1"/>
          </p:cNvSpPr>
          <p:nvPr>
            <p:ph type="body" idx="1"/>
          </p:nvPr>
        </p:nvSpPr>
        <p:spPr>
          <a:xfrm>
            <a:off x="1295402" y="4074628"/>
            <a:ext cx="3466379" cy="576262"/>
          </a:xfrm>
        </p:spPr>
        <p:txBody>
          <a:bodyPr/>
          <a:lstStyle/>
          <a:p>
            <a:r>
              <a:rPr lang="vi-VN" dirty="0"/>
              <a:t>Thực hiện chức năng sửa thông tin sản phẩm , sau đó sẽ cập nhật lên database</a:t>
            </a:r>
            <a:endParaRPr lang="en-US" dirty="0"/>
          </a:p>
        </p:txBody>
      </p:sp>
      <p:pic>
        <p:nvPicPr>
          <p:cNvPr id="8" name="Content Placeholder 7">
            <a:extLst>
              <a:ext uri="{FF2B5EF4-FFF2-40B4-BE49-F238E27FC236}">
                <a16:creationId xmlns:a16="http://schemas.microsoft.com/office/drawing/2014/main" id="{7FBE284D-7348-48F1-9035-2C436CE942F5}"/>
              </a:ext>
            </a:extLst>
          </p:cNvPr>
          <p:cNvPicPr>
            <a:picLocks noGrp="1" noChangeAspect="1"/>
          </p:cNvPicPr>
          <p:nvPr>
            <p:ph sz="half" idx="2"/>
          </p:nvPr>
        </p:nvPicPr>
        <p:blipFill>
          <a:blip r:embed="rId2"/>
          <a:stretch>
            <a:fillRect/>
          </a:stretch>
        </p:blipFill>
        <p:spPr>
          <a:xfrm>
            <a:off x="4899804" y="2449903"/>
            <a:ext cx="5793144" cy="2840706"/>
          </a:xfrm>
        </p:spPr>
      </p:pic>
    </p:spTree>
    <p:extLst>
      <p:ext uri="{BB962C8B-B14F-4D97-AF65-F5344CB8AC3E}">
        <p14:creationId xmlns:p14="http://schemas.microsoft.com/office/powerpoint/2010/main" val="262992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F5D4-3B1C-47C0-8E1A-B897ED24136E}"/>
              </a:ext>
            </a:extLst>
          </p:cNvPr>
          <p:cNvSpPr>
            <a:spLocks noGrp="1"/>
          </p:cNvSpPr>
          <p:nvPr>
            <p:ph type="title"/>
          </p:nvPr>
        </p:nvSpPr>
        <p:spPr/>
        <p:txBody>
          <a:bodyPr/>
          <a:lstStyle/>
          <a:p>
            <a:r>
              <a:rPr lang="vi-VN" dirty="0"/>
              <a:t>III: DEMO BÀI LÀM</a:t>
            </a:r>
            <a:endParaRPr lang="en-US" dirty="0"/>
          </a:p>
        </p:txBody>
      </p:sp>
    </p:spTree>
    <p:extLst>
      <p:ext uri="{BB962C8B-B14F-4D97-AF65-F5344CB8AC3E}">
        <p14:creationId xmlns:p14="http://schemas.microsoft.com/office/powerpoint/2010/main" val="351852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04C8-37AF-4302-85F9-A71202BBF37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NỘI DUNG CHÍNH</a:t>
            </a:r>
          </a:p>
        </p:txBody>
      </p:sp>
      <p:sp>
        <p:nvSpPr>
          <p:cNvPr id="3" name="Content Placeholder 2">
            <a:extLst>
              <a:ext uri="{FF2B5EF4-FFF2-40B4-BE49-F238E27FC236}">
                <a16:creationId xmlns:a16="http://schemas.microsoft.com/office/drawing/2014/main" id="{1C1D268D-324A-467A-BF11-DBC6606FB23C}"/>
              </a:ext>
            </a:extLst>
          </p:cNvPr>
          <p:cNvSpPr>
            <a:spLocks noGrp="1"/>
          </p:cNvSpPr>
          <p:nvPr>
            <p:ph idx="1"/>
          </p:nvPr>
        </p:nvSpPr>
        <p:spPr/>
        <p:txBody>
          <a:bodyPr>
            <a:normAutofit/>
          </a:bodyPr>
          <a:lstStyle/>
          <a:p>
            <a:r>
              <a:rPr lang="en-US" sz="3200" dirty="0">
                <a:latin typeface="Times New Roman" panose="02020603050405020304" pitchFamily="18" charset="0"/>
                <a:cs typeface="Times New Roman" panose="02020603050405020304" pitchFamily="18" charset="0"/>
              </a:rPr>
              <a:t>I. </a:t>
            </a:r>
            <a:r>
              <a:rPr lang="en-US" sz="3200" dirty="0" err="1">
                <a:latin typeface="Times New Roman" panose="02020603050405020304" pitchFamily="18" charset="0"/>
                <a:cs typeface="Times New Roman" panose="02020603050405020304" pitchFamily="18" charset="0"/>
              </a:rPr>
              <a:t>Giới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về</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trang</a:t>
            </a:r>
            <a:r>
              <a:rPr lang="en-US" sz="3200" dirty="0">
                <a:latin typeface="Times New Roman" panose="02020603050405020304" pitchFamily="18" charset="0"/>
                <a:cs typeface="Times New Roman" panose="02020603050405020304" pitchFamily="18" charset="0"/>
              </a:rPr>
              <a:t> web , database , </a:t>
            </a:r>
            <a:r>
              <a:rPr lang="en-US" sz="3200" dirty="0" err="1">
                <a:latin typeface="Times New Roman" panose="02020603050405020304" pitchFamily="18" charset="0"/>
                <a:cs typeface="Times New Roman" panose="02020603050405020304" pitchFamily="18" charset="0"/>
              </a:rPr>
              <a:t>github</a:t>
            </a:r>
            <a:r>
              <a:rPr lang="en-US" sz="3200" dirty="0">
                <a:latin typeface="Times New Roman" panose="02020603050405020304" pitchFamily="18" charset="0"/>
                <a:cs typeface="Times New Roman" panose="02020603050405020304" pitchFamily="18" charset="0"/>
              </a:rPr>
              <a:t> </a:t>
            </a:r>
          </a:p>
          <a:p>
            <a:r>
              <a:rPr lang="en-US" sz="3200" dirty="0" err="1">
                <a:latin typeface="Times New Roman" panose="02020603050405020304" pitchFamily="18" charset="0"/>
                <a:cs typeface="Times New Roman" panose="02020603050405020304" pitchFamily="18" charset="0"/>
              </a:rPr>
              <a:t>II.Nội</a:t>
            </a:r>
            <a:r>
              <a:rPr lang="en-US" sz="3200" dirty="0">
                <a:latin typeface="Times New Roman" panose="02020603050405020304" pitchFamily="18" charset="0"/>
                <a:cs typeface="Times New Roman" panose="02020603050405020304" pitchFamily="18" charset="0"/>
              </a:rPr>
              <a:t> dung </a:t>
            </a:r>
            <a:r>
              <a:rPr lang="en-US" sz="3200" dirty="0" err="1">
                <a:latin typeface="Times New Roman" panose="02020603050405020304" pitchFamily="18" charset="0"/>
                <a:cs typeface="Times New Roman" panose="02020603050405020304" pitchFamily="18" charset="0"/>
              </a:rPr>
              <a:t>trang</a:t>
            </a:r>
            <a:r>
              <a:rPr lang="en-US" sz="3200" dirty="0">
                <a:latin typeface="Times New Roman" panose="02020603050405020304" pitchFamily="18" charset="0"/>
                <a:cs typeface="Times New Roman" panose="02020603050405020304" pitchFamily="18" charset="0"/>
              </a:rPr>
              <a:t> web </a:t>
            </a:r>
          </a:p>
          <a:p>
            <a:r>
              <a:rPr lang="en-US" sz="3200" dirty="0">
                <a:latin typeface="Times New Roman" panose="02020603050405020304" pitchFamily="18" charset="0"/>
                <a:cs typeface="Times New Roman" panose="02020603050405020304" pitchFamily="18" charset="0"/>
              </a:rPr>
              <a:t>III. </a:t>
            </a:r>
            <a:r>
              <a:rPr lang="en-US" sz="3200" dirty="0" err="1">
                <a:latin typeface="Times New Roman" panose="02020603050405020304" pitchFamily="18" charset="0"/>
                <a:cs typeface="Times New Roman" panose="02020603050405020304" pitchFamily="18" charset="0"/>
              </a:rPr>
              <a:t>Phần</a:t>
            </a:r>
            <a:r>
              <a:rPr lang="en-US" sz="3200" dirty="0">
                <a:latin typeface="Times New Roman" panose="02020603050405020304" pitchFamily="18" charset="0"/>
                <a:cs typeface="Times New Roman" panose="02020603050405020304" pitchFamily="18" charset="0"/>
              </a:rPr>
              <a:t> Demo </a:t>
            </a:r>
            <a:r>
              <a:rPr lang="vi-VN" sz="3200" dirty="0">
                <a:latin typeface="Times New Roman" panose="02020603050405020304" pitchFamily="18" charset="0"/>
                <a:cs typeface="Times New Roman" panose="02020603050405020304" pitchFamily="18" charset="0"/>
              </a:rPr>
              <a:t>các ứng dụng như giỏ hàng ,phân trang , in hóa đơn .</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9761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44958B8-57B6-4B37-8A18-D54A32EC2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ank you! - haiaubuilding.com">
            <a:extLst>
              <a:ext uri="{FF2B5EF4-FFF2-40B4-BE49-F238E27FC236}">
                <a16:creationId xmlns:a16="http://schemas.microsoft.com/office/drawing/2014/main" id="{D7465D2F-380F-49C4-9466-35DBCAFD2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5823"/>
          <a:stretch/>
        </p:blipFill>
        <p:spPr bwMode="auto">
          <a:xfrm>
            <a:off x="486138" y="488137"/>
            <a:ext cx="11227442" cy="588329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E4A740-3A69-42A5-8AC0-3905D518F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77" name="Group 76">
            <a:extLst>
              <a:ext uri="{FF2B5EF4-FFF2-40B4-BE49-F238E27FC236}">
                <a16:creationId xmlns:a16="http://schemas.microsoft.com/office/drawing/2014/main" id="{8283C010-53D7-404B-9300-DB1BAE1EA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78" name="Rounded Rectangle 21">
              <a:extLst>
                <a:ext uri="{FF2B5EF4-FFF2-40B4-BE49-F238E27FC236}">
                  <a16:creationId xmlns:a16="http://schemas.microsoft.com/office/drawing/2014/main" id="{DFC03671-D6D3-4BA9-AD3E-6ADE11D07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9" name="Picture 78">
              <a:extLst>
                <a:ext uri="{FF2B5EF4-FFF2-40B4-BE49-F238E27FC236}">
                  <a16:creationId xmlns:a16="http://schemas.microsoft.com/office/drawing/2014/main" id="{DFD51935-8C23-4BCB-987B-F5AC9E3D94C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80" name="Rounded Rectangle 27">
              <a:extLst>
                <a:ext uri="{FF2B5EF4-FFF2-40B4-BE49-F238E27FC236}">
                  <a16:creationId xmlns:a16="http://schemas.microsoft.com/office/drawing/2014/main" id="{72D5A197-23EF-4751-9E72-FEB79910E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1" name="Picture 80">
              <a:extLst>
                <a:ext uri="{FF2B5EF4-FFF2-40B4-BE49-F238E27FC236}">
                  <a16:creationId xmlns:a16="http://schemas.microsoft.com/office/drawing/2014/main" id="{5DD7E4D1-EC3E-4109-9647-9E6652A92D3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Tree>
    <p:extLst>
      <p:ext uri="{BB962C8B-B14F-4D97-AF65-F5344CB8AC3E}">
        <p14:creationId xmlns:p14="http://schemas.microsoft.com/office/powerpoint/2010/main" val="2295647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D4628-F490-4C4E-80D3-299179C27768}"/>
              </a:ext>
            </a:extLst>
          </p:cNvPr>
          <p:cNvSpPr>
            <a:spLocks noGrp="1"/>
          </p:cNvSpPr>
          <p:nvPr>
            <p:ph type="title"/>
          </p:nvPr>
        </p:nvSpPr>
        <p:spPr/>
        <p:txBody>
          <a:bodyPr>
            <a:normAutofit/>
          </a:bodyPr>
          <a:lstStyle/>
          <a:p>
            <a:r>
              <a:rPr lang="vi-VN" sz="3200" dirty="0">
                <a:latin typeface="Times New Roman" panose="02020603050405020304" pitchFamily="18" charset="0"/>
                <a:cs typeface="Times New Roman" panose="02020603050405020304" pitchFamily="18" charset="0"/>
              </a:rPr>
              <a:t>I: Giới thiệu trang web</a:t>
            </a:r>
            <a:r>
              <a:rPr lang="en-US" sz="3200" dirty="0">
                <a:latin typeface="Times New Roman" panose="02020603050405020304" pitchFamily="18" charset="0"/>
                <a:cs typeface="Times New Roman" panose="02020603050405020304" pitchFamily="18" charset="0"/>
              </a:rPr>
              <a:t> , database , </a:t>
            </a:r>
            <a:r>
              <a:rPr lang="en-US" sz="3200" dirty="0" err="1">
                <a:latin typeface="Times New Roman" panose="02020603050405020304" pitchFamily="18" charset="0"/>
                <a:cs typeface="Times New Roman" panose="02020603050405020304" pitchFamily="18" charset="0"/>
              </a:rPr>
              <a:t>github</a:t>
            </a:r>
            <a:r>
              <a:rPr lang="vi-VN" sz="320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23EE1B-35C3-40B4-927D-7A4BF5CFB4EB}"/>
              </a:ext>
            </a:extLst>
          </p:cNvPr>
          <p:cNvSpPr>
            <a:spLocks noGrp="1"/>
          </p:cNvSpPr>
          <p:nvPr>
            <p:ph idx="1"/>
          </p:nvPr>
        </p:nvSpPr>
        <p:spPr>
          <a:xfrm>
            <a:off x="1295402" y="2371859"/>
            <a:ext cx="5243944" cy="3318936"/>
          </a:xfrm>
        </p:spPr>
        <p:txBody>
          <a:bodyPr>
            <a:normAutofit/>
          </a:bodyPr>
          <a:lstStyle/>
          <a:p>
            <a:r>
              <a:rPr lang="vi-VN" dirty="0"/>
              <a:t>Ngày nay việc tạo trang web bán hàng ngày càng quan trọng . </a:t>
            </a:r>
            <a:r>
              <a:rPr lang="vi-VN" dirty="0">
                <a:solidFill>
                  <a:srgbClr val="2C2F34"/>
                </a:solidFill>
              </a:rPr>
              <a:t>W</a:t>
            </a:r>
            <a:r>
              <a:rPr lang="vi-VN" b="0" i="0" dirty="0">
                <a:solidFill>
                  <a:srgbClr val="2C2F34"/>
                </a:solidFill>
                <a:effectLst/>
              </a:rPr>
              <a:t>ebsite chính là công cụ marketing online, là phương tiện tốt nhất để giới thiệu hình ảnh tiếp thị sản phẩm và các loại hình dịch vụ . Để khách hàng hiểu rõ hơn và có cơ sở để đánh giá, đi đến chọn lựa.</a:t>
            </a:r>
          </a:p>
        </p:txBody>
      </p:sp>
      <p:pic>
        <p:nvPicPr>
          <p:cNvPr id="5" name="Picture 4">
            <a:extLst>
              <a:ext uri="{FF2B5EF4-FFF2-40B4-BE49-F238E27FC236}">
                <a16:creationId xmlns:a16="http://schemas.microsoft.com/office/drawing/2014/main" id="{9DF82611-DBE6-4912-90BD-B453AAB59182}"/>
              </a:ext>
            </a:extLst>
          </p:cNvPr>
          <p:cNvPicPr>
            <a:picLocks noChangeAspect="1"/>
          </p:cNvPicPr>
          <p:nvPr/>
        </p:nvPicPr>
        <p:blipFill>
          <a:blip r:embed="rId2"/>
          <a:stretch>
            <a:fillRect/>
          </a:stretch>
        </p:blipFill>
        <p:spPr>
          <a:xfrm>
            <a:off x="6613236" y="2475345"/>
            <a:ext cx="4895273" cy="3215449"/>
          </a:xfrm>
          <a:prstGeom prst="rect">
            <a:avLst/>
          </a:prstGeom>
        </p:spPr>
      </p:pic>
    </p:spTree>
    <p:extLst>
      <p:ext uri="{BB962C8B-B14F-4D97-AF65-F5344CB8AC3E}">
        <p14:creationId xmlns:p14="http://schemas.microsoft.com/office/powerpoint/2010/main" val="1479377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82EB-E350-45EC-A393-F9E446F2CD82}"/>
              </a:ext>
            </a:extLst>
          </p:cNvPr>
          <p:cNvSpPr>
            <a:spLocks noGrp="1"/>
          </p:cNvSpPr>
          <p:nvPr>
            <p:ph type="title"/>
          </p:nvPr>
        </p:nvSpPr>
        <p:spPr/>
        <p:txBody>
          <a:bodyPr/>
          <a:lstStyle/>
          <a:p>
            <a:r>
              <a:rPr lang="vi-VN" dirty="0"/>
              <a:t>Sử dụng ngôn ngữ </a:t>
            </a:r>
            <a:endParaRPr lang="en-US" dirty="0"/>
          </a:p>
        </p:txBody>
      </p:sp>
      <p:sp>
        <p:nvSpPr>
          <p:cNvPr id="3" name="Content Placeholder 2">
            <a:extLst>
              <a:ext uri="{FF2B5EF4-FFF2-40B4-BE49-F238E27FC236}">
                <a16:creationId xmlns:a16="http://schemas.microsoft.com/office/drawing/2014/main" id="{F34D63EC-9AC8-4CEC-9C6F-D371AF257B8A}"/>
              </a:ext>
            </a:extLst>
          </p:cNvPr>
          <p:cNvSpPr>
            <a:spLocks noGrp="1"/>
          </p:cNvSpPr>
          <p:nvPr>
            <p:ph idx="1"/>
          </p:nvPr>
        </p:nvSpPr>
        <p:spPr/>
        <p:txBody>
          <a:bodyPr/>
          <a:lstStyle/>
          <a:p>
            <a:r>
              <a:rPr lang="vi-VN" dirty="0"/>
              <a:t>Html , css, php </a:t>
            </a:r>
          </a:p>
          <a:p>
            <a:r>
              <a:rPr lang="vi-VN" dirty="0"/>
              <a:t>Sử dụng công cụ như là : </a:t>
            </a:r>
            <a:endParaRPr lang="en-US" dirty="0"/>
          </a:p>
        </p:txBody>
      </p:sp>
      <p:pic>
        <p:nvPicPr>
          <p:cNvPr id="5" name="Picture 4">
            <a:extLst>
              <a:ext uri="{FF2B5EF4-FFF2-40B4-BE49-F238E27FC236}">
                <a16:creationId xmlns:a16="http://schemas.microsoft.com/office/drawing/2014/main" id="{6A4F059E-99DF-4CD1-8E50-9150FA027CDF}"/>
              </a:ext>
            </a:extLst>
          </p:cNvPr>
          <p:cNvPicPr>
            <a:picLocks noChangeAspect="1"/>
          </p:cNvPicPr>
          <p:nvPr/>
        </p:nvPicPr>
        <p:blipFill>
          <a:blip r:embed="rId2"/>
          <a:stretch>
            <a:fillRect/>
          </a:stretch>
        </p:blipFill>
        <p:spPr>
          <a:xfrm>
            <a:off x="5708073" y="2556932"/>
            <a:ext cx="5394037" cy="2892523"/>
          </a:xfrm>
          <a:prstGeom prst="rect">
            <a:avLst/>
          </a:prstGeom>
        </p:spPr>
      </p:pic>
    </p:spTree>
    <p:extLst>
      <p:ext uri="{BB962C8B-B14F-4D97-AF65-F5344CB8AC3E}">
        <p14:creationId xmlns:p14="http://schemas.microsoft.com/office/powerpoint/2010/main" val="2374419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9" name="Straight Connector 18">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56DE5BF0-5CF3-4D64-9003-7158E4D3F478}"/>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err="1">
                <a:solidFill>
                  <a:srgbClr val="262626"/>
                </a:solidFill>
                <a:latin typeface="Times New Roman" panose="02020603050405020304" pitchFamily="18" charset="0"/>
                <a:cs typeface="Times New Roman" panose="02020603050405020304" pitchFamily="18" charset="0"/>
              </a:rPr>
              <a:t>Sử</a:t>
            </a:r>
            <a:r>
              <a:rPr lang="en-US" sz="2800" dirty="0">
                <a:solidFill>
                  <a:srgbClr val="262626"/>
                </a:solidFill>
                <a:latin typeface="Times New Roman" panose="02020603050405020304" pitchFamily="18" charset="0"/>
                <a:cs typeface="Times New Roman" panose="02020603050405020304" pitchFamily="18" charset="0"/>
              </a:rPr>
              <a:t> </a:t>
            </a:r>
            <a:r>
              <a:rPr lang="en-US" sz="2800" dirty="0" err="1">
                <a:solidFill>
                  <a:srgbClr val="262626"/>
                </a:solidFill>
                <a:latin typeface="Times New Roman" panose="02020603050405020304" pitchFamily="18" charset="0"/>
                <a:cs typeface="Times New Roman" panose="02020603050405020304" pitchFamily="18" charset="0"/>
              </a:rPr>
              <a:t>dụng</a:t>
            </a:r>
            <a:r>
              <a:rPr lang="en-US" sz="2800" dirty="0">
                <a:solidFill>
                  <a:srgbClr val="262626"/>
                </a:solidFill>
                <a:latin typeface="Times New Roman" panose="02020603050405020304" pitchFamily="18" charset="0"/>
                <a:cs typeface="Times New Roman" panose="02020603050405020304" pitchFamily="18" charset="0"/>
              </a:rPr>
              <a:t> database</a:t>
            </a:r>
            <a:br>
              <a:rPr lang="en-US" sz="2800" dirty="0">
                <a:solidFill>
                  <a:srgbClr val="262626"/>
                </a:solidFill>
                <a:latin typeface="Times New Roman" panose="02020603050405020304" pitchFamily="18" charset="0"/>
                <a:cs typeface="Times New Roman" panose="02020603050405020304" pitchFamily="18" charset="0"/>
              </a:rPr>
            </a:br>
            <a:endParaRPr lang="en-US" sz="2800" dirty="0">
              <a:solidFill>
                <a:srgbClr val="262626"/>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0779BD89-D773-42C0-9F8C-6F06B7913E4E}"/>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b="1" i="0" dirty="0" err="1">
                <a:solidFill>
                  <a:srgbClr val="262626"/>
                </a:solidFill>
                <a:latin typeface="Times New Roman" panose="02020603050405020304" pitchFamily="18" charset="0"/>
                <a:cs typeface="Times New Roman" panose="02020603050405020304" pitchFamily="18" charset="0"/>
              </a:rPr>
              <a:t>Sử</a:t>
            </a:r>
            <a:r>
              <a:rPr lang="en-US" sz="1800" b="1" i="0" dirty="0">
                <a:solidFill>
                  <a:srgbClr val="262626"/>
                </a:solidFill>
                <a:latin typeface="Times New Roman" panose="02020603050405020304" pitchFamily="18" charset="0"/>
                <a:cs typeface="Times New Roman" panose="02020603050405020304" pitchFamily="18" charset="0"/>
              </a:rPr>
              <a:t> </a:t>
            </a:r>
            <a:r>
              <a:rPr lang="en-US" sz="1800" b="1" i="0" dirty="0" err="1">
                <a:solidFill>
                  <a:srgbClr val="262626"/>
                </a:solidFill>
                <a:latin typeface="Times New Roman" panose="02020603050405020304" pitchFamily="18" charset="0"/>
                <a:cs typeface="Times New Roman" panose="02020603050405020304" pitchFamily="18" charset="0"/>
              </a:rPr>
              <a:t>dụng</a:t>
            </a:r>
            <a:r>
              <a:rPr lang="en-US" sz="1800" b="1" i="0" dirty="0">
                <a:solidFill>
                  <a:srgbClr val="262626"/>
                </a:solidFill>
                <a:latin typeface="Times New Roman" panose="02020603050405020304" pitchFamily="18" charset="0"/>
                <a:cs typeface="Times New Roman" panose="02020603050405020304" pitchFamily="18" charset="0"/>
              </a:rPr>
              <a:t> database</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giúp</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tạo</a:t>
            </a:r>
            <a:r>
              <a:rPr lang="en-US" sz="1800" b="0" i="0" dirty="0">
                <a:solidFill>
                  <a:srgbClr val="262626"/>
                </a:solidFill>
                <a:latin typeface="Times New Roman" panose="02020603050405020304" pitchFamily="18" charset="0"/>
                <a:cs typeface="Times New Roman" panose="02020603050405020304" pitchFamily="18" charset="0"/>
              </a:rPr>
              <a:t> ra </a:t>
            </a:r>
            <a:r>
              <a:rPr lang="en-US" sz="1800" b="0" i="0" dirty="0" err="1">
                <a:solidFill>
                  <a:srgbClr val="262626"/>
                </a:solidFill>
                <a:latin typeface="Times New Roman" panose="02020603050405020304" pitchFamily="18" charset="0"/>
                <a:cs typeface="Times New Roman" panose="02020603050405020304" pitchFamily="18" charset="0"/>
              </a:rPr>
              <a:t>các</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sản</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phẩm</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chuyên</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nghiệp</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hơn</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lưu</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trữ</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1" i="0" dirty="0" err="1">
                <a:solidFill>
                  <a:srgbClr val="262626"/>
                </a:solidFill>
                <a:latin typeface="Times New Roman" panose="02020603050405020304" pitchFamily="18" charset="0"/>
                <a:cs typeface="Times New Roman" panose="02020603050405020304" pitchFamily="18" charset="0"/>
              </a:rPr>
              <a:t>có</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hệ</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thống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dễ</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dàng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trong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công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tác</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quản</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lí</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Với</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ưu</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điểm</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đó</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1" i="0" dirty="0">
                <a:solidFill>
                  <a:srgbClr val="262626"/>
                </a:solidFill>
                <a:latin typeface="Times New Roman" panose="02020603050405020304" pitchFamily="18" charset="0"/>
                <a:cs typeface="Times New Roman" panose="02020603050405020304" pitchFamily="18" charset="0"/>
              </a:rPr>
              <a:t>database</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ngày</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càng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phổ</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biến</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trong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lĩnh</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vực</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lập</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trình</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ứng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1" i="0" dirty="0" err="1">
                <a:solidFill>
                  <a:srgbClr val="262626"/>
                </a:solidFill>
                <a:latin typeface="Times New Roman" panose="02020603050405020304" pitchFamily="18" charset="0"/>
                <a:cs typeface="Times New Roman" panose="02020603050405020304" pitchFamily="18" charset="0"/>
              </a:rPr>
              <a:t>dụng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nói</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riêng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và</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công</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nghệ</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thông</a:t>
            </a:r>
            <a:r>
              <a:rPr lang="en-US" sz="1800" b="0" i="0" dirty="0">
                <a:solidFill>
                  <a:srgbClr val="262626"/>
                </a:solidFill>
                <a:latin typeface="Times New Roman" panose="02020603050405020304" pitchFamily="18" charset="0"/>
                <a:cs typeface="Times New Roman" panose="02020603050405020304" pitchFamily="18" charset="0"/>
              </a:rPr>
              <a:t> tin </a:t>
            </a:r>
            <a:r>
              <a:rPr lang="en-US" sz="1800" b="0" i="0" dirty="0" err="1">
                <a:solidFill>
                  <a:srgbClr val="262626"/>
                </a:solidFill>
                <a:latin typeface="Times New Roman" panose="02020603050405020304" pitchFamily="18" charset="0"/>
                <a:cs typeface="Times New Roman" panose="02020603050405020304" pitchFamily="18" charset="0"/>
              </a:rPr>
              <a:t>nói</a:t>
            </a:r>
            <a:r>
              <a:rPr lang="en-US" sz="1800" b="0" i="0" dirty="0">
                <a:solidFill>
                  <a:srgbClr val="262626"/>
                </a:solidFill>
                <a:latin typeface="Times New Roman" panose="02020603050405020304" pitchFamily="18" charset="0"/>
                <a:cs typeface="Times New Roman" panose="02020603050405020304" pitchFamily="18" charset="0"/>
              </a:rPr>
              <a:t> </a:t>
            </a:r>
            <a:r>
              <a:rPr lang="en-US" sz="1800" b="0" i="0" dirty="0" err="1">
                <a:solidFill>
                  <a:srgbClr val="262626"/>
                </a:solidFill>
                <a:latin typeface="Times New Roman" panose="02020603050405020304" pitchFamily="18" charset="0"/>
                <a:cs typeface="Times New Roman" panose="02020603050405020304" pitchFamily="18" charset="0"/>
              </a:rPr>
              <a:t>chung</a:t>
            </a:r>
            <a:r>
              <a:rPr lang="en-US" sz="1800" b="0" i="0" dirty="0">
                <a:solidFill>
                  <a:srgbClr val="262626"/>
                </a:solidFill>
                <a:latin typeface="Times New Roman" panose="02020603050405020304" pitchFamily="18" charset="0"/>
                <a:cs typeface="Times New Roman" panose="02020603050405020304" pitchFamily="18" charset="0"/>
              </a:rPr>
              <a:t>.</a:t>
            </a:r>
            <a:endParaRPr lang="vi-VN" sz="1800" b="0" i="0" dirty="0">
              <a:solidFill>
                <a:srgbClr val="262626"/>
              </a:solidFill>
              <a:latin typeface="Times New Roman" panose="02020603050405020304" pitchFamily="18" charset="0"/>
              <a:cs typeface="Times New Roman" panose="02020603050405020304" pitchFamily="18" charset="0"/>
            </a:endParaRPr>
          </a:p>
          <a:p>
            <a:pPr algn="l">
              <a:buFont typeface="Arial"/>
              <a:buChar char="•"/>
            </a:pPr>
            <a:endParaRPr lang="en-US" sz="1800" dirty="0">
              <a:solidFill>
                <a:srgbClr val="262626"/>
              </a:solidFill>
              <a:latin typeface="Times New Roman" panose="02020603050405020304" pitchFamily="18" charset="0"/>
              <a:cs typeface="Times New Roman" panose="02020603050405020304" pitchFamily="18" charset="0"/>
            </a:endParaRPr>
          </a:p>
        </p:txBody>
      </p:sp>
      <p:sp useBgFill="1">
        <p:nvSpPr>
          <p:cNvPr id="27" name="Rectangle 2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346973B8-E891-46D0-9B0B-EF3DA4F3305C}"/>
              </a:ext>
            </a:extLst>
          </p:cNvPr>
          <p:cNvPicPr>
            <a:picLocks noGrp="1" noChangeAspect="1"/>
          </p:cNvPicPr>
          <p:nvPr>
            <p:ph idx="1"/>
          </p:nvPr>
        </p:nvPicPr>
        <p:blipFill>
          <a:blip r:embed="rId5"/>
          <a:stretch>
            <a:fillRect/>
          </a:stretch>
        </p:blipFill>
        <p:spPr>
          <a:xfrm>
            <a:off x="5268481" y="277091"/>
            <a:ext cx="6945745" cy="4518644"/>
          </a:xfrm>
          <a:prstGeom prst="rect">
            <a:avLst/>
          </a:prstGeom>
        </p:spPr>
      </p:pic>
      <p:sp>
        <p:nvSpPr>
          <p:cNvPr id="9" name="Rectangle 8">
            <a:extLst>
              <a:ext uri="{FF2B5EF4-FFF2-40B4-BE49-F238E27FC236}">
                <a16:creationId xmlns:a16="http://schemas.microsoft.com/office/drawing/2014/main" id="{52A0F2F5-286B-4B61-98EA-B7A35A9A88BE}"/>
              </a:ext>
            </a:extLst>
          </p:cNvPr>
          <p:cNvSpPr/>
          <p:nvPr/>
        </p:nvSpPr>
        <p:spPr>
          <a:xfrm>
            <a:off x="7573992" y="4989567"/>
            <a:ext cx="2950234" cy="315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Database Cửa Hàng Bán Đàn</a:t>
            </a:r>
            <a:endParaRPr lang="en-US" dirty="0"/>
          </a:p>
        </p:txBody>
      </p:sp>
    </p:spTree>
    <p:extLst>
      <p:ext uri="{BB962C8B-B14F-4D97-AF65-F5344CB8AC3E}">
        <p14:creationId xmlns:p14="http://schemas.microsoft.com/office/powerpoint/2010/main" val="57792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CCCED6B-F6BB-48BC-8C04-CBBFF72FC1D7}"/>
              </a:ext>
            </a:extLst>
          </p:cNvPr>
          <p:cNvSpPr>
            <a:spLocks noGrp="1"/>
          </p:cNvSpPr>
          <p:nvPr>
            <p:ph type="title"/>
          </p:nvPr>
        </p:nvSpPr>
        <p:spPr>
          <a:xfrm>
            <a:off x="1295402" y="982132"/>
            <a:ext cx="9601196" cy="1303867"/>
          </a:xfrm>
        </p:spPr>
        <p:txBody>
          <a:bodyPr>
            <a:normAutofit/>
          </a:bodyPr>
          <a:lstStyle/>
          <a:p>
            <a:r>
              <a:rPr lang="vi-VN"/>
              <a:t>Sử dụng github , host</a:t>
            </a:r>
            <a:endParaRPr lang="en-US"/>
          </a:p>
        </p:txBody>
      </p:sp>
      <p:sp>
        <p:nvSpPr>
          <p:cNvPr id="10" name="Content Placeholder 9">
            <a:extLst>
              <a:ext uri="{FF2B5EF4-FFF2-40B4-BE49-F238E27FC236}">
                <a16:creationId xmlns:a16="http://schemas.microsoft.com/office/drawing/2014/main" id="{9025209C-39D2-4CF5-8ECB-51711E1A087B}"/>
              </a:ext>
            </a:extLst>
          </p:cNvPr>
          <p:cNvSpPr>
            <a:spLocks noGrp="1"/>
          </p:cNvSpPr>
          <p:nvPr>
            <p:ph idx="1"/>
          </p:nvPr>
        </p:nvSpPr>
        <p:spPr>
          <a:xfrm>
            <a:off x="1295402" y="2556932"/>
            <a:ext cx="4283362" cy="3318936"/>
          </a:xfrm>
        </p:spPr>
        <p:txBody>
          <a:bodyPr>
            <a:normAutofit fontScale="85000" lnSpcReduction="20000"/>
          </a:bodyPr>
          <a:lstStyle/>
          <a:p>
            <a:r>
              <a:rPr lang="vi-VN" b="1" i="0" dirty="0">
                <a:effectLst/>
                <a:latin typeface="Times New Roman" panose="02020603050405020304" pitchFamily="18" charset="0"/>
                <a:cs typeface="Times New Roman" panose="02020603050405020304" pitchFamily="18" charset="0"/>
              </a:rPr>
              <a:t>GitHub</a:t>
            </a:r>
            <a:r>
              <a:rPr lang="vi-VN" b="0" i="0" dirty="0">
                <a:effectLst/>
                <a:latin typeface="Times New Roman" panose="02020603050405020304" pitchFamily="18" charset="0"/>
                <a:cs typeface="Times New Roman" panose="02020603050405020304" pitchFamily="18" charset="0"/>
              </a:rPr>
              <a:t> là một hệ thống quản lý dự án và phiên bản code, hoạt động . Mọi người có thể clone lại mã nguồn từ một repository và Github chính là một dịch vụ máy chủ repository công cộng, mỗi người có thể tạo tài khoản trên đó để tạo ra các kho chứa của riêng mình để có thể làm việc. Và đây là demo khi sử dụng github của nhóm em </a:t>
            </a:r>
          </a:p>
          <a:p>
            <a:r>
              <a:rPr lang="vi-VN" dirty="0">
                <a:solidFill>
                  <a:srgbClr val="2C2F34"/>
                </a:solidFill>
              </a:rPr>
              <a:t>LINK : https://github.com/Hieu-Bom/Nhom7</a:t>
            </a:r>
            <a:endParaRPr lang="en-US" dirty="0"/>
          </a:p>
          <a:p>
            <a:endParaRPr lang="en-US"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1D542F8D-78A8-43ED-BB5D-A7577F43A574}"/>
              </a:ext>
            </a:extLst>
          </p:cNvPr>
          <p:cNvPicPr>
            <a:picLocks noChangeAspect="1"/>
          </p:cNvPicPr>
          <p:nvPr/>
        </p:nvPicPr>
        <p:blipFill>
          <a:blip r:embed="rId3"/>
          <a:stretch>
            <a:fillRect/>
          </a:stretch>
        </p:blipFill>
        <p:spPr>
          <a:xfrm>
            <a:off x="6003637" y="2640059"/>
            <a:ext cx="5458691" cy="2744741"/>
          </a:xfrm>
          <a:prstGeom prst="rect">
            <a:avLst/>
          </a:prstGeom>
        </p:spPr>
      </p:pic>
    </p:spTree>
    <p:extLst>
      <p:ext uri="{BB962C8B-B14F-4D97-AF65-F5344CB8AC3E}">
        <p14:creationId xmlns:p14="http://schemas.microsoft.com/office/powerpoint/2010/main" val="223904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4A87E7-C82B-4CE9-A02E-ECFB593DC5DF}"/>
              </a:ext>
            </a:extLst>
          </p:cNvPr>
          <p:cNvSpPr>
            <a:spLocks noGrp="1"/>
          </p:cNvSpPr>
          <p:nvPr>
            <p:ph type="title"/>
          </p:nvPr>
        </p:nvSpPr>
        <p:spPr/>
        <p:txBody>
          <a:bodyPr/>
          <a:lstStyle/>
          <a:p>
            <a:r>
              <a:rPr lang="vi-VN" dirty="0"/>
              <a:t>Sử dụng host</a:t>
            </a:r>
            <a:endParaRPr lang="en-US" dirty="0"/>
          </a:p>
        </p:txBody>
      </p:sp>
      <p:pic>
        <p:nvPicPr>
          <p:cNvPr id="8" name="Content Placeholder 7">
            <a:extLst>
              <a:ext uri="{FF2B5EF4-FFF2-40B4-BE49-F238E27FC236}">
                <a16:creationId xmlns:a16="http://schemas.microsoft.com/office/drawing/2014/main" id="{66957195-0A41-4D16-AA9D-EB76251C668F}"/>
              </a:ext>
            </a:extLst>
          </p:cNvPr>
          <p:cNvPicPr>
            <a:picLocks noGrp="1" noChangeAspect="1"/>
          </p:cNvPicPr>
          <p:nvPr>
            <p:ph sz="half" idx="1"/>
          </p:nvPr>
        </p:nvPicPr>
        <p:blipFill>
          <a:blip r:embed="rId2"/>
          <a:stretch>
            <a:fillRect/>
          </a:stretch>
        </p:blipFill>
        <p:spPr>
          <a:xfrm>
            <a:off x="824254" y="2493034"/>
            <a:ext cx="5357090" cy="2623127"/>
          </a:xfrm>
        </p:spPr>
      </p:pic>
      <p:sp>
        <p:nvSpPr>
          <p:cNvPr id="6" name="Content Placeholder 5">
            <a:extLst>
              <a:ext uri="{FF2B5EF4-FFF2-40B4-BE49-F238E27FC236}">
                <a16:creationId xmlns:a16="http://schemas.microsoft.com/office/drawing/2014/main" id="{51F9D637-7A0E-40DB-8612-867A268FEDAA}"/>
              </a:ext>
            </a:extLst>
          </p:cNvPr>
          <p:cNvSpPr>
            <a:spLocks noGrp="1"/>
          </p:cNvSpPr>
          <p:nvPr>
            <p:ph sz="half" idx="2"/>
          </p:nvPr>
        </p:nvSpPr>
        <p:spPr/>
        <p:txBody>
          <a:bodyPr>
            <a:normAutofit fontScale="70000" lnSpcReduction="20000"/>
          </a:bodyPr>
          <a:lstStyle/>
          <a:p>
            <a:r>
              <a:rPr lang="vi-VN" b="0" i="0" dirty="0">
                <a:solidFill>
                  <a:srgbClr val="36344D"/>
                </a:solidFill>
                <a:effectLst/>
                <a:latin typeface="muli"/>
              </a:rPr>
              <a:t>Bước 1: Chọn nhà cung cấp hosting đáng tin cậy</a:t>
            </a:r>
            <a:br>
              <a:rPr lang="vi-VN" dirty="0"/>
            </a:br>
            <a:r>
              <a:rPr lang="vi-VN" b="0" i="0" dirty="0">
                <a:solidFill>
                  <a:srgbClr val="36344D"/>
                </a:solidFill>
                <a:effectLst/>
                <a:latin typeface="muli"/>
              </a:rPr>
              <a:t>Bước 2: Upload file website (hay còn gọi là source code) lên hosting</a:t>
            </a:r>
            <a:br>
              <a:rPr lang="vi-VN" dirty="0"/>
            </a:br>
            <a:r>
              <a:rPr lang="vi-VN" b="0" i="0" dirty="0">
                <a:solidFill>
                  <a:srgbClr val="36344D"/>
                </a:solidFill>
                <a:effectLst/>
                <a:latin typeface="muli"/>
              </a:rPr>
              <a:t>Bước 3: Upload bản backup site và tiến hành giải nén</a:t>
            </a:r>
            <a:br>
              <a:rPr lang="vi-VN" dirty="0"/>
            </a:br>
            <a:r>
              <a:rPr lang="vi-VN" b="0" i="0" dirty="0">
                <a:solidFill>
                  <a:srgbClr val="36344D"/>
                </a:solidFill>
                <a:effectLst/>
                <a:latin typeface="muli"/>
              </a:rPr>
              <a:t>Bước 4: Kiểm tra các file có nằm đúng trong thư mục </a:t>
            </a:r>
            <a:r>
              <a:rPr lang="vi-VN" b="0" i="1" dirty="0">
                <a:solidFill>
                  <a:srgbClr val="36344D"/>
                </a:solidFill>
                <a:effectLst/>
                <a:latin typeface="muli"/>
              </a:rPr>
              <a:t>public_html</a:t>
            </a:r>
            <a:r>
              <a:rPr lang="vi-VN" b="0" i="0" dirty="0">
                <a:solidFill>
                  <a:srgbClr val="36344D"/>
                </a:solidFill>
                <a:effectLst/>
                <a:latin typeface="muli"/>
              </a:rPr>
              <a:t> chưa</a:t>
            </a:r>
            <a:br>
              <a:rPr lang="vi-VN" dirty="0"/>
            </a:br>
            <a:r>
              <a:rPr lang="vi-VN" b="0" i="0" dirty="0">
                <a:solidFill>
                  <a:srgbClr val="36344D"/>
                </a:solidFill>
                <a:effectLst/>
                <a:latin typeface="muli"/>
              </a:rPr>
              <a:t>Bước 5: Upload Database vào MySQL database</a:t>
            </a:r>
            <a:br>
              <a:rPr lang="vi-VN" dirty="0"/>
            </a:br>
            <a:r>
              <a:rPr lang="vi-VN" b="0" i="0" dirty="0">
                <a:solidFill>
                  <a:srgbClr val="36344D"/>
                </a:solidFill>
                <a:effectLst/>
                <a:latin typeface="muli"/>
              </a:rPr>
              <a:t>Bước 6: Kiểm tra cơ bản website có hoạt động bình thường không</a:t>
            </a:r>
          </a:p>
          <a:p>
            <a:r>
              <a:rPr lang="vi-VN" dirty="0"/>
              <a:t>LINK :</a:t>
            </a:r>
            <a:r>
              <a:rPr lang="en-US" b="0" i="0" u="none" strike="noStrike" dirty="0">
                <a:effectLst/>
                <a:latin typeface="Segoe UI" panose="020B0502040204020203" pitchFamily="34" charset="0"/>
              </a:rPr>
              <a:t>https://duchieuwebbb.000webhostapp.com/View/client/index.php</a:t>
            </a:r>
            <a:endParaRPr lang="en-US" dirty="0"/>
          </a:p>
        </p:txBody>
      </p:sp>
    </p:spTree>
    <p:extLst>
      <p:ext uri="{BB962C8B-B14F-4D97-AF65-F5344CB8AC3E}">
        <p14:creationId xmlns:p14="http://schemas.microsoft.com/office/powerpoint/2010/main" val="377751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0141A9-B85F-4D3B-8610-F71AA29119C0}"/>
              </a:ext>
            </a:extLst>
          </p:cNvPr>
          <p:cNvSpPr>
            <a:spLocks noGrp="1"/>
          </p:cNvSpPr>
          <p:nvPr>
            <p:ph type="title"/>
          </p:nvPr>
        </p:nvSpPr>
        <p:spPr/>
        <p:txBody>
          <a:bodyPr/>
          <a:lstStyle/>
          <a:p>
            <a:r>
              <a:rPr lang="vi-VN" dirty="0"/>
              <a:t>II : Nội dung trang web </a:t>
            </a:r>
            <a:endParaRPr lang="en-US" dirty="0"/>
          </a:p>
        </p:txBody>
      </p:sp>
      <p:sp>
        <p:nvSpPr>
          <p:cNvPr id="6" name="Content Placeholder 5">
            <a:extLst>
              <a:ext uri="{FF2B5EF4-FFF2-40B4-BE49-F238E27FC236}">
                <a16:creationId xmlns:a16="http://schemas.microsoft.com/office/drawing/2014/main" id="{4BB79342-9A6C-4F3E-B968-83120E4FF6F8}"/>
              </a:ext>
            </a:extLst>
          </p:cNvPr>
          <p:cNvSpPr>
            <a:spLocks noGrp="1"/>
          </p:cNvSpPr>
          <p:nvPr>
            <p:ph idx="1"/>
          </p:nvPr>
        </p:nvSpPr>
        <p:spPr>
          <a:xfrm>
            <a:off x="1295401" y="2556932"/>
            <a:ext cx="2777835" cy="3318936"/>
          </a:xfrm>
        </p:spPr>
        <p:txBody>
          <a:bodyPr/>
          <a:lstStyle/>
          <a:p>
            <a:r>
              <a:rPr lang="vi-VN" sz="3600" b="1" dirty="0"/>
              <a:t>1 .CLIENT</a:t>
            </a:r>
          </a:p>
          <a:p>
            <a:r>
              <a:rPr lang="vi-VN" dirty="0"/>
              <a:t>A, Đăng ký :</a:t>
            </a:r>
          </a:p>
          <a:p>
            <a:pPr marL="0" indent="0">
              <a:buNone/>
            </a:pPr>
            <a:r>
              <a:rPr lang="vi-VN" dirty="0"/>
              <a:t>Đăng ký tên , mật khẩu ,cấp độ </a:t>
            </a:r>
          </a:p>
          <a:p>
            <a:endParaRPr lang="en-US" dirty="0"/>
          </a:p>
        </p:txBody>
      </p:sp>
      <p:pic>
        <p:nvPicPr>
          <p:cNvPr id="12" name="Picture 11">
            <a:extLst>
              <a:ext uri="{FF2B5EF4-FFF2-40B4-BE49-F238E27FC236}">
                <a16:creationId xmlns:a16="http://schemas.microsoft.com/office/drawing/2014/main" id="{3277C030-2CDC-4645-9D93-7D934598C179}"/>
              </a:ext>
            </a:extLst>
          </p:cNvPr>
          <p:cNvPicPr>
            <a:picLocks noChangeAspect="1"/>
          </p:cNvPicPr>
          <p:nvPr/>
        </p:nvPicPr>
        <p:blipFill>
          <a:blip r:embed="rId2"/>
          <a:stretch>
            <a:fillRect/>
          </a:stretch>
        </p:blipFill>
        <p:spPr>
          <a:xfrm>
            <a:off x="4390846" y="2286000"/>
            <a:ext cx="6757446" cy="3748424"/>
          </a:xfrm>
          <a:prstGeom prst="rect">
            <a:avLst/>
          </a:prstGeom>
        </p:spPr>
      </p:pic>
    </p:spTree>
    <p:extLst>
      <p:ext uri="{BB962C8B-B14F-4D97-AF65-F5344CB8AC3E}">
        <p14:creationId xmlns:p14="http://schemas.microsoft.com/office/powerpoint/2010/main" val="831584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0A04-59B5-4E84-8176-47481752615E}"/>
              </a:ext>
            </a:extLst>
          </p:cNvPr>
          <p:cNvSpPr>
            <a:spLocks noGrp="1"/>
          </p:cNvSpPr>
          <p:nvPr>
            <p:ph type="title"/>
          </p:nvPr>
        </p:nvSpPr>
        <p:spPr/>
        <p:txBody>
          <a:bodyPr/>
          <a:lstStyle/>
          <a:p>
            <a:r>
              <a:rPr lang="vi-VN" dirty="0"/>
              <a:t>II : Nội dung trang web </a:t>
            </a:r>
            <a:endParaRPr lang="en-US" dirty="0"/>
          </a:p>
        </p:txBody>
      </p:sp>
      <p:sp>
        <p:nvSpPr>
          <p:cNvPr id="3" name="Content Placeholder 2">
            <a:extLst>
              <a:ext uri="{FF2B5EF4-FFF2-40B4-BE49-F238E27FC236}">
                <a16:creationId xmlns:a16="http://schemas.microsoft.com/office/drawing/2014/main" id="{BA820014-85B4-4326-952B-3D32622E559A}"/>
              </a:ext>
            </a:extLst>
          </p:cNvPr>
          <p:cNvSpPr>
            <a:spLocks noGrp="1"/>
          </p:cNvSpPr>
          <p:nvPr>
            <p:ph idx="1"/>
          </p:nvPr>
        </p:nvSpPr>
        <p:spPr>
          <a:xfrm>
            <a:off x="1295401" y="2556932"/>
            <a:ext cx="3239654" cy="3318936"/>
          </a:xfrm>
        </p:spPr>
        <p:txBody>
          <a:bodyPr/>
          <a:lstStyle/>
          <a:p>
            <a:r>
              <a:rPr lang="vi-VN" dirty="0"/>
              <a:t>B, Đăng nhập :</a:t>
            </a:r>
          </a:p>
          <a:p>
            <a:r>
              <a:rPr lang="vi-VN" dirty="0"/>
              <a:t>Giao diện đăng nhập của người dùng . Sau đó sẽ vào trang web , sử dụng theo mô hình MCV</a:t>
            </a:r>
            <a:endParaRPr lang="en-US" dirty="0"/>
          </a:p>
        </p:txBody>
      </p:sp>
      <p:pic>
        <p:nvPicPr>
          <p:cNvPr id="5" name="Picture 4">
            <a:extLst>
              <a:ext uri="{FF2B5EF4-FFF2-40B4-BE49-F238E27FC236}">
                <a16:creationId xmlns:a16="http://schemas.microsoft.com/office/drawing/2014/main" id="{5A16EF58-185D-4855-9259-6ABA12C96F98}"/>
              </a:ext>
            </a:extLst>
          </p:cNvPr>
          <p:cNvPicPr>
            <a:picLocks noChangeAspect="1"/>
          </p:cNvPicPr>
          <p:nvPr/>
        </p:nvPicPr>
        <p:blipFill>
          <a:blip r:embed="rId2"/>
          <a:stretch>
            <a:fillRect/>
          </a:stretch>
        </p:blipFill>
        <p:spPr>
          <a:xfrm>
            <a:off x="5116945" y="2623128"/>
            <a:ext cx="5430982" cy="2966413"/>
          </a:xfrm>
          <a:prstGeom prst="rect">
            <a:avLst/>
          </a:prstGeom>
        </p:spPr>
      </p:pic>
    </p:spTree>
    <p:extLst>
      <p:ext uri="{BB962C8B-B14F-4D97-AF65-F5344CB8AC3E}">
        <p14:creationId xmlns:p14="http://schemas.microsoft.com/office/powerpoint/2010/main" val="145972824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95</TotalTime>
  <Words>812</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Garamond</vt:lpstr>
      <vt:lpstr>muli</vt:lpstr>
      <vt:lpstr>Segoe UI</vt:lpstr>
      <vt:lpstr>system-ui</vt:lpstr>
      <vt:lpstr>Times New Roman</vt:lpstr>
      <vt:lpstr>Organic</vt:lpstr>
      <vt:lpstr> BÁO CÁO THỰC TẬP WEB</vt:lpstr>
      <vt:lpstr>NỘI DUNG CHÍNH</vt:lpstr>
      <vt:lpstr>I: Giới thiệu trang web , database , github </vt:lpstr>
      <vt:lpstr>Sử dụng ngôn ngữ </vt:lpstr>
      <vt:lpstr>Sử dụng database </vt:lpstr>
      <vt:lpstr>Sử dụng github , host</vt:lpstr>
      <vt:lpstr>Sử dụng host</vt:lpstr>
      <vt:lpstr>II : Nội dung trang web </vt:lpstr>
      <vt:lpstr>II : Nội dung trang web </vt:lpstr>
      <vt:lpstr>Mô hình MVC gồm 3 loại chính là thành phần bên trong không thể thiếu khi áp dụng mô hình này:</vt:lpstr>
      <vt:lpstr>II : Nội dung trang web </vt:lpstr>
      <vt:lpstr>PowerPoint Presentation</vt:lpstr>
      <vt:lpstr>Chức năng giỏ hàng , phân trang </vt:lpstr>
      <vt:lpstr>Các chức năng thanh toán </vt:lpstr>
      <vt:lpstr>II : Nội dung trang web </vt:lpstr>
      <vt:lpstr>II : Nội dung trang web </vt:lpstr>
      <vt:lpstr>Thực hiện các chức năng thêm, sửa, xóa , tìm kiếm </vt:lpstr>
      <vt:lpstr>Thực hiện các chức năng thêm, sửa, xóa , tìm kiếm </vt:lpstr>
      <vt:lpstr>III: DEMO BÀI LÀM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BÁO CÁO THỰC TẬP WEB</dc:title>
  <dc:creator>Lan Anh Trinh</dc:creator>
  <cp:lastModifiedBy>Lan Anh Trinh</cp:lastModifiedBy>
  <cp:revision>2</cp:revision>
  <dcterms:created xsi:type="dcterms:W3CDTF">2021-11-30T06:28:27Z</dcterms:created>
  <dcterms:modified xsi:type="dcterms:W3CDTF">2021-11-30T08:04:00Z</dcterms:modified>
</cp:coreProperties>
</file>